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3" r:id="rId7"/>
    <p:sldId id="259" r:id="rId8"/>
    <p:sldId id="260" r:id="rId9"/>
    <p:sldId id="265" r:id="rId10"/>
    <p:sldId id="261" r:id="rId11"/>
    <p:sldId id="26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50720"/>
            <a:ext cx="10363826" cy="384047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7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1854927"/>
            <a:ext cx="10364452" cy="393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專題研究進度報告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916723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指導教授：盧奕璋教授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學生：電機三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B05901064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林承德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日期：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2019/06/27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9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98208098"/>
              </p:ext>
            </p:extLst>
          </p:nvPr>
        </p:nvGraphicFramePr>
        <p:xfrm>
          <a:off x="470639" y="2162976"/>
          <a:ext cx="4651867" cy="324788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930374">
                  <a:extLst>
                    <a:ext uri="{9D8B030D-6E8A-4147-A177-3AD203B41FA5}">
                      <a16:colId xmlns:a16="http://schemas.microsoft.com/office/drawing/2014/main" val="1162244855"/>
                    </a:ext>
                  </a:extLst>
                </a:gridCol>
                <a:gridCol w="930374">
                  <a:extLst>
                    <a:ext uri="{9D8B030D-6E8A-4147-A177-3AD203B41FA5}">
                      <a16:colId xmlns:a16="http://schemas.microsoft.com/office/drawing/2014/main" val="971537714"/>
                    </a:ext>
                  </a:extLst>
                </a:gridCol>
                <a:gridCol w="833459">
                  <a:extLst>
                    <a:ext uri="{9D8B030D-6E8A-4147-A177-3AD203B41FA5}">
                      <a16:colId xmlns:a16="http://schemas.microsoft.com/office/drawing/2014/main" val="422238138"/>
                    </a:ext>
                  </a:extLst>
                </a:gridCol>
                <a:gridCol w="988521">
                  <a:extLst>
                    <a:ext uri="{9D8B030D-6E8A-4147-A177-3AD203B41FA5}">
                      <a16:colId xmlns:a16="http://schemas.microsoft.com/office/drawing/2014/main" val="3360703822"/>
                    </a:ext>
                  </a:extLst>
                </a:gridCol>
                <a:gridCol w="969139">
                  <a:extLst>
                    <a:ext uri="{9D8B030D-6E8A-4147-A177-3AD203B41FA5}">
                      <a16:colId xmlns:a16="http://schemas.microsoft.com/office/drawing/2014/main" val="4103585799"/>
                    </a:ext>
                  </a:extLst>
                </a:gridCol>
              </a:tblGrid>
              <a:tr h="5777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S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T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set cycle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valid cycle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busy cycle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5631823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203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203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8014840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256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256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1142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1142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086900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512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512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2292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2292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2869758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26601327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2048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33247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33247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7955249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4096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66047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66047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0765094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8192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131647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131647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6357032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16384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262847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262847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8677985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16384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7168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1023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1834497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1834497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3191199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9" r="39253"/>
          <a:stretch/>
        </p:blipFill>
        <p:spPr>
          <a:xfrm>
            <a:off x="7213535" y="1463351"/>
            <a:ext cx="4571028" cy="22849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53"/>
          <a:stretch/>
        </p:blipFill>
        <p:spPr>
          <a:xfrm>
            <a:off x="7181682" y="4354771"/>
            <a:ext cx="4602879" cy="2362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4254" y="894045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16384 x 1024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480180" y="3820693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16384 x 7168</a:t>
            </a:r>
            <a:endParaRPr lang="zh-TW" altLang="en-US" sz="2400" dirty="0"/>
          </a:p>
        </p:txBody>
      </p:sp>
      <p:sp>
        <p:nvSpPr>
          <p:cNvPr id="14" name="圓角矩形 13"/>
          <p:cNvSpPr/>
          <p:nvPr/>
        </p:nvSpPr>
        <p:spPr>
          <a:xfrm>
            <a:off x="6802016" y="1639526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6802016" y="2178178"/>
            <a:ext cx="379666" cy="6489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6390497" y="2178178"/>
            <a:ext cx="379666" cy="43439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3505095" y="1593670"/>
            <a:ext cx="379666" cy="4927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2606739" y="1593670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4437884" y="1593670"/>
            <a:ext cx="379666" cy="49279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6770163" y="4619102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6770163" y="5157754"/>
            <a:ext cx="379666" cy="6489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358644" y="5157754"/>
            <a:ext cx="379666" cy="37529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4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14220982"/>
              </p:ext>
            </p:extLst>
          </p:nvPr>
        </p:nvGraphicFramePr>
        <p:xfrm>
          <a:off x="1757136" y="2463283"/>
          <a:ext cx="8347919" cy="40837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0192">
                  <a:extLst>
                    <a:ext uri="{9D8B030D-6E8A-4147-A177-3AD203B41FA5}">
                      <a16:colId xmlns:a16="http://schemas.microsoft.com/office/drawing/2014/main" val="232413749"/>
                    </a:ext>
                  </a:extLst>
                </a:gridCol>
                <a:gridCol w="1280192">
                  <a:extLst>
                    <a:ext uri="{9D8B030D-6E8A-4147-A177-3AD203B41FA5}">
                      <a16:colId xmlns:a16="http://schemas.microsoft.com/office/drawing/2014/main" val="1776462457"/>
                    </a:ext>
                  </a:extLst>
                </a:gridCol>
                <a:gridCol w="2213665">
                  <a:extLst>
                    <a:ext uri="{9D8B030D-6E8A-4147-A177-3AD203B41FA5}">
                      <a16:colId xmlns:a16="http://schemas.microsoft.com/office/drawing/2014/main" val="142583766"/>
                    </a:ext>
                  </a:extLst>
                </a:gridCol>
                <a:gridCol w="2293678">
                  <a:extLst>
                    <a:ext uri="{9D8B030D-6E8A-4147-A177-3AD203B41FA5}">
                      <a16:colId xmlns:a16="http://schemas.microsoft.com/office/drawing/2014/main" val="1184517476"/>
                    </a:ext>
                  </a:extLst>
                </a:gridCol>
                <a:gridCol w="1280192">
                  <a:extLst>
                    <a:ext uri="{9D8B030D-6E8A-4147-A177-3AD203B41FA5}">
                      <a16:colId xmlns:a16="http://schemas.microsoft.com/office/drawing/2014/main" val="2370658445"/>
                    </a:ext>
                  </a:extLst>
                </a:gridCol>
              </a:tblGrid>
              <a:tr h="22716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S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T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 smtClean="0">
                          <a:effectLst/>
                        </a:rPr>
                        <a:t>software (</a:t>
                      </a:r>
                      <a:r>
                        <a:rPr lang="fr-FR" sz="2400" u="none" strike="noStrike" dirty="0">
                          <a:effectLst/>
                        </a:rPr>
                        <a:t>s)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 smtClean="0">
                          <a:effectLst/>
                        </a:rPr>
                        <a:t>hardware(s</a:t>
                      </a:r>
                      <a:r>
                        <a:rPr lang="fr-FR" sz="2400" u="none" strike="noStrike" dirty="0">
                          <a:effectLst/>
                        </a:rPr>
                        <a:t>)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ratio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8147606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0.002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0.00000862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232.0186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1271871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0.007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0.00004668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149.9572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7317956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0.013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0.0001753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74.15859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3342297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0.036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0.00067708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53.16949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0873394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2048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0.064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0.00133308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48.00912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683514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4096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0.00264508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45.36725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892957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8192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0.223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0.00526908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42.32238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581719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16384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0.421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0.01051708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40.03012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2201212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16384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7168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2.726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0.07354422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37.06614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839934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913775" y="1593670"/>
            <a:ext cx="3267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Clock cycle = 20ns</a:t>
            </a:r>
            <a:endParaRPr lang="zh-TW" altLang="en-US"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68328" y="1463009"/>
            <a:ext cx="5069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Computer : Ubuntu 16.04 </a:t>
            </a:r>
          </a:p>
          <a:p>
            <a:pPr algn="ctr"/>
            <a:r>
              <a:rPr lang="en-US" altLang="zh-TW" sz="2400" dirty="0" smtClean="0"/>
              <a:t>with four Intel I5-6300HQ @ 2.30GHz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90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cap="none" dirty="0" smtClean="0"/>
              <a:t>RTL &amp; Gate-level finish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Use FPGA to implement the algorithm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Still not finish when sequence T is little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Think </a:t>
            </a:r>
            <a:r>
              <a:rPr lang="en-US" altLang="zh-TW" cap="none" dirty="0" smtClean="0">
                <a:solidFill>
                  <a:srgbClr val="FF0000"/>
                </a:solidFill>
              </a:rPr>
              <a:t>carefully</a:t>
            </a:r>
            <a:r>
              <a:rPr lang="en-US" altLang="zh-TW" cap="none" dirty="0" smtClean="0"/>
              <a:t> before implement on hardware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Problem of the data transmission. 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It seems that I can reduce the number of SRAM…</a:t>
            </a:r>
          </a:p>
          <a:p>
            <a:pPr>
              <a:lnSpc>
                <a:spcPct val="100000"/>
              </a:lnSpc>
            </a:pPr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94640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Guide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612441" y="1631338"/>
            <a:ext cx="4665785" cy="3840479"/>
          </a:xfrm>
        </p:spPr>
        <p:txBody>
          <a:bodyPr/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A:00, C:01, G:10, T:11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ength </a:t>
            </a:r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of S is unlimited</a:t>
            </a:r>
          </a:p>
          <a:p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Length of T 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≤ 7168</a:t>
            </a:r>
          </a:p>
          <a:p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Match(one of parameters) ≤ 15</a:t>
            </a:r>
          </a:p>
          <a:p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Use 256words x 1024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addr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sram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/>
            </a:r>
            <a:b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(32  8x1024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srams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585542" y="1401227"/>
            <a:ext cx="1573824" cy="83300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Start</a:t>
            </a:r>
            <a:endParaRPr lang="zh-TW" altLang="en-US" sz="4000" dirty="0"/>
          </a:p>
        </p:txBody>
      </p:sp>
      <p:sp>
        <p:nvSpPr>
          <p:cNvPr id="5" name="圓角矩形 4"/>
          <p:cNvSpPr/>
          <p:nvPr/>
        </p:nvSpPr>
        <p:spPr>
          <a:xfrm>
            <a:off x="1055074" y="3408186"/>
            <a:ext cx="2634761" cy="117494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Set sequence T</a:t>
            </a:r>
            <a:endParaRPr lang="zh-TW" altLang="en-US" sz="4000" dirty="0"/>
          </a:p>
        </p:txBody>
      </p:sp>
      <p:sp>
        <p:nvSpPr>
          <p:cNvPr id="6" name="圓角矩形 5"/>
          <p:cNvSpPr/>
          <p:nvPr/>
        </p:nvSpPr>
        <p:spPr>
          <a:xfrm>
            <a:off x="126863" y="5459215"/>
            <a:ext cx="1573824" cy="83300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IDLE</a:t>
            </a:r>
            <a:endParaRPr lang="zh-TW" altLang="en-US" sz="4000" dirty="0"/>
          </a:p>
        </p:txBody>
      </p:sp>
      <p:sp>
        <p:nvSpPr>
          <p:cNvPr id="7" name="圓角矩形 6"/>
          <p:cNvSpPr/>
          <p:nvPr/>
        </p:nvSpPr>
        <p:spPr>
          <a:xfrm>
            <a:off x="2720184" y="5233895"/>
            <a:ext cx="2257632" cy="128211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Compute</a:t>
            </a:r>
            <a:endParaRPr lang="zh-TW" altLang="en-US" sz="4000" dirty="0"/>
          </a:p>
        </p:txBody>
      </p:sp>
      <p:sp>
        <p:nvSpPr>
          <p:cNvPr id="8" name="向下箭號 7"/>
          <p:cNvSpPr/>
          <p:nvPr/>
        </p:nvSpPr>
        <p:spPr>
          <a:xfrm>
            <a:off x="2093662" y="2391615"/>
            <a:ext cx="557583" cy="85919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2700000">
            <a:off x="1370880" y="4587125"/>
            <a:ext cx="406884" cy="955041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3500000">
            <a:off x="906443" y="4480066"/>
            <a:ext cx="372732" cy="1020926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16200000">
            <a:off x="2069649" y="5294119"/>
            <a:ext cx="406884" cy="756313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2048445" y="5679803"/>
            <a:ext cx="406884" cy="79871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5400000">
            <a:off x="4421375" y="3185460"/>
            <a:ext cx="447675" cy="1757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 rot="16200000">
            <a:off x="5828600" y="5147371"/>
            <a:ext cx="447675" cy="1973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>
            <a:off x="5776878" y="4704558"/>
            <a:ext cx="447675" cy="19254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993906" y="3557770"/>
            <a:ext cx="190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Sequence T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38975" y="5383264"/>
            <a:ext cx="360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Sequence S, parameter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7051524" y="5874954"/>
            <a:ext cx="109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Result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899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Input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4400" y="1393644"/>
            <a:ext cx="10363826" cy="52262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cap="none" dirty="0" smtClean="0"/>
              <a:t>Input [127:0] </a:t>
            </a:r>
            <a:r>
              <a:rPr lang="en-US" altLang="zh-TW" cap="none" dirty="0" err="1" smtClean="0"/>
              <a:t>i_s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64</a:t>
            </a:r>
            <a:r>
              <a:rPr lang="zh-TW" altLang="en-US" cap="none" dirty="0" smtClean="0"/>
              <a:t> </a:t>
            </a:r>
            <a:r>
              <a:rPr lang="en-US" altLang="zh-TW" cap="none" dirty="0" smtClean="0"/>
              <a:t>DNA of sequence s,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[127:126] represents the former DNA.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Input [6:0] </a:t>
            </a:r>
            <a:r>
              <a:rPr lang="en-US" altLang="zh-TW" cap="none" dirty="0" err="1" smtClean="0"/>
              <a:t>i_s_valid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7’d0 means not valid, 7’b1111111 means there are DNA after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Other means only the value of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 are valid.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Input [17:0] </a:t>
            </a:r>
            <a:r>
              <a:rPr lang="en-US" altLang="zh-TW" cap="none" dirty="0" err="1" smtClean="0"/>
              <a:t>i_t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[17] : valid or not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[16:14] : </a:t>
            </a:r>
          </a:p>
          <a:p>
            <a:pPr lvl="2">
              <a:lnSpc>
                <a:spcPct val="100000"/>
              </a:lnSpc>
            </a:pPr>
            <a:r>
              <a:rPr lang="en-US" altLang="zh-TW" sz="1800" cap="none" dirty="0" smtClean="0"/>
              <a:t>3’d0 means there are DNAs after </a:t>
            </a:r>
            <a:r>
              <a:rPr lang="en-US" altLang="zh-TW" sz="1800" cap="none" dirty="0" err="1" smtClean="0"/>
              <a:t>i_t</a:t>
            </a:r>
            <a:endParaRPr lang="en-US" altLang="zh-TW" sz="1800" cap="none" dirty="0" smtClean="0"/>
          </a:p>
          <a:p>
            <a:pPr lvl="2">
              <a:lnSpc>
                <a:spcPct val="100000"/>
              </a:lnSpc>
            </a:pPr>
            <a:r>
              <a:rPr lang="en-US" altLang="zh-TW" sz="1800" cap="none" dirty="0" smtClean="0"/>
              <a:t>other means only the value of </a:t>
            </a:r>
            <a:r>
              <a:rPr lang="en-US" altLang="zh-TW" sz="1800" cap="none" dirty="0" err="1" smtClean="0"/>
              <a:t>i_t</a:t>
            </a:r>
            <a:r>
              <a:rPr lang="en-US" altLang="zh-TW" sz="1800" cap="none" dirty="0" smtClean="0"/>
              <a:t> are </a:t>
            </a:r>
            <a:r>
              <a:rPr lang="en-US" altLang="zh-TW" sz="1800" cap="none" dirty="0" err="1" smtClean="0"/>
              <a:t>valud</a:t>
            </a:r>
            <a:endParaRPr lang="en-US" altLang="zh-TW" sz="1800" cap="none" dirty="0"/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[13:0] :  7 DNA of sequence, </a:t>
            </a: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[13:12] represents the former DNA</a:t>
            </a:r>
          </a:p>
        </p:txBody>
      </p:sp>
    </p:spTree>
    <p:extLst>
      <p:ext uri="{BB962C8B-B14F-4D97-AF65-F5344CB8AC3E}">
        <p14:creationId xmlns:p14="http://schemas.microsoft.com/office/powerpoint/2010/main" val="2917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4400" y="1739705"/>
            <a:ext cx="10363826" cy="384047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Data Processor</a:t>
            </a:r>
            <a:r>
              <a:rPr lang="zh-TW" altLang="en-US" sz="2400" dirty="0"/>
              <a:t>傳資料給</a:t>
            </a:r>
            <a:r>
              <a:rPr lang="en-US" altLang="zh-TW" sz="2400" dirty="0"/>
              <a:t>PE Controller</a:t>
            </a:r>
            <a:r>
              <a:rPr lang="zh-TW" altLang="en-US" sz="2400" dirty="0"/>
              <a:t>時</a:t>
            </a:r>
            <a:endParaRPr lang="en-US" altLang="zh-TW" sz="2400" dirty="0"/>
          </a:p>
          <a:p>
            <a:pPr lvl="1"/>
            <a:r>
              <a:rPr lang="en-US" altLang="zh-TW" sz="2000" dirty="0"/>
              <a:t>Data Processor</a:t>
            </a:r>
            <a:r>
              <a:rPr lang="zh-TW" altLang="en-US" sz="2000" dirty="0"/>
              <a:t>要等到</a:t>
            </a:r>
            <a:r>
              <a:rPr lang="en-US" altLang="zh-TW" sz="2000" dirty="0"/>
              <a:t>Controller</a:t>
            </a:r>
            <a:r>
              <a:rPr lang="zh-TW" altLang="en-US" sz="2000" dirty="0"/>
              <a:t>說下次要不要</a:t>
            </a:r>
            <a:r>
              <a:rPr lang="en-US" altLang="zh-TW" sz="2000" dirty="0"/>
              <a:t>S</a:t>
            </a:r>
            <a:r>
              <a:rPr lang="zh-TW" altLang="en-US" sz="2000" dirty="0"/>
              <a:t>才能輸出有效的資料</a:t>
            </a:r>
            <a:endParaRPr lang="en-US" altLang="zh-TW" sz="2000" dirty="0"/>
          </a:p>
          <a:p>
            <a:pPr lvl="1"/>
            <a:r>
              <a:rPr lang="en-US" altLang="zh-TW" sz="2000" dirty="0"/>
              <a:t>Controller</a:t>
            </a:r>
            <a:r>
              <a:rPr lang="zh-TW" altLang="en-US" sz="2000" dirty="0"/>
              <a:t>要確定</a:t>
            </a:r>
            <a:r>
              <a:rPr lang="en-US" altLang="zh-TW" sz="2000" dirty="0"/>
              <a:t>Data Processor</a:t>
            </a:r>
            <a:r>
              <a:rPr lang="zh-TW" altLang="en-US" sz="2000" dirty="0"/>
              <a:t>這次有沒有給資料，才能知道下次要甚麼資料</a:t>
            </a:r>
            <a:endParaRPr lang="en-US" altLang="zh-TW" sz="2000" dirty="0"/>
          </a:p>
          <a:p>
            <a:pPr lvl="1"/>
            <a:r>
              <a:rPr lang="zh-TW" altLang="en-US" sz="2000" dirty="0"/>
              <a:t>我想要讓</a:t>
            </a:r>
            <a:r>
              <a:rPr lang="en-US" altLang="zh-TW" sz="2000" dirty="0"/>
              <a:t>Data</a:t>
            </a:r>
            <a:r>
              <a:rPr lang="zh-TW" altLang="en-US" sz="2000" dirty="0"/>
              <a:t> </a:t>
            </a:r>
            <a:r>
              <a:rPr lang="en-US" altLang="zh-TW" sz="2000" dirty="0"/>
              <a:t>Processor</a:t>
            </a:r>
            <a:r>
              <a:rPr lang="zh-TW" altLang="en-US" sz="2000" dirty="0"/>
              <a:t>在每個</a:t>
            </a:r>
            <a:r>
              <a:rPr lang="en-US" altLang="zh-TW" sz="2000" dirty="0" err="1"/>
              <a:t>clk</a:t>
            </a:r>
            <a:r>
              <a:rPr lang="zh-TW" altLang="en-US" sz="2000" dirty="0"/>
              <a:t>都能輸出有效資料</a:t>
            </a:r>
            <a:endParaRPr lang="en-US" altLang="zh-TW" sz="2000" dirty="0"/>
          </a:p>
          <a:p>
            <a:pPr lvl="1"/>
            <a:r>
              <a:rPr lang="zh-TW" altLang="en-US" sz="2000" dirty="0">
                <a:solidFill>
                  <a:srgbClr val="FF0000"/>
                </a:solidFill>
              </a:rPr>
              <a:t>結論：</a:t>
            </a:r>
            <a:r>
              <a:rPr lang="en-US" altLang="zh-TW" sz="2000" dirty="0">
                <a:solidFill>
                  <a:srgbClr val="FF0000"/>
                </a:solidFill>
              </a:rPr>
              <a:t>Controller</a:t>
            </a:r>
            <a:r>
              <a:rPr lang="zh-TW" altLang="en-US" sz="2000" dirty="0">
                <a:solidFill>
                  <a:srgbClr val="FF0000"/>
                </a:solidFill>
              </a:rPr>
              <a:t>給</a:t>
            </a:r>
            <a:r>
              <a:rPr lang="en-US" altLang="zh-TW" sz="2000" dirty="0">
                <a:solidFill>
                  <a:srgbClr val="FF0000"/>
                </a:solidFill>
              </a:rPr>
              <a:t>Data Processor</a:t>
            </a:r>
            <a:r>
              <a:rPr lang="zh-TW" altLang="en-US" sz="2000" dirty="0">
                <a:solidFill>
                  <a:srgbClr val="FF0000"/>
                </a:solidFill>
              </a:rPr>
              <a:t>是</a:t>
            </a:r>
            <a:r>
              <a:rPr lang="en-US" altLang="zh-TW" sz="2000" dirty="0">
                <a:solidFill>
                  <a:srgbClr val="FF0000"/>
                </a:solidFill>
              </a:rPr>
              <a:t>combinational output(Path </a:t>
            </a:r>
            <a:r>
              <a:rPr lang="zh-TW" altLang="en-US" sz="2000" dirty="0">
                <a:solidFill>
                  <a:srgbClr val="FF0000"/>
                </a:solidFill>
              </a:rPr>
              <a:t>過長</a:t>
            </a:r>
            <a:r>
              <a:rPr lang="en-US" altLang="zh-TW" sz="2000" dirty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342564" y="4076473"/>
            <a:ext cx="4176464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Data Processor</a:t>
            </a:r>
            <a:endParaRPr lang="zh-TW" altLang="en-US" dirty="0"/>
          </a:p>
        </p:txBody>
      </p:sp>
      <p:sp>
        <p:nvSpPr>
          <p:cNvPr id="5" name="五邊形 4"/>
          <p:cNvSpPr/>
          <p:nvPr/>
        </p:nvSpPr>
        <p:spPr>
          <a:xfrm>
            <a:off x="3006860" y="4628873"/>
            <a:ext cx="1326256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o_s_valid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167100" y="4076473"/>
            <a:ext cx="6480720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PE Controller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615372" y="6053917"/>
            <a:ext cx="381642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PE Array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701355" y="4437021"/>
            <a:ext cx="803697" cy="7437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5" idx="3"/>
            <a:endCxn id="8" idx="2"/>
          </p:cNvCxnSpPr>
          <p:nvPr/>
        </p:nvCxnSpPr>
        <p:spPr>
          <a:xfrm>
            <a:off x="4333116" y="4808893"/>
            <a:ext cx="13682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3006860" y="5531904"/>
            <a:ext cx="803697" cy="7437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>
            <a:endCxn id="10" idx="3"/>
          </p:cNvCxnSpPr>
          <p:nvPr/>
        </p:nvCxnSpPr>
        <p:spPr>
          <a:xfrm flipV="1">
            <a:off x="3810557" y="5913185"/>
            <a:ext cx="1739033" cy="11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弧形 12"/>
          <p:cNvSpPr/>
          <p:nvPr/>
        </p:nvSpPr>
        <p:spPr>
          <a:xfrm>
            <a:off x="2522508" y="4808893"/>
            <a:ext cx="849416" cy="1188132"/>
          </a:xfrm>
          <a:prstGeom prst="arc">
            <a:avLst>
              <a:gd name="adj1" fmla="val 5161742"/>
              <a:gd name="adj2" fmla="val 1638914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弧形 13"/>
          <p:cNvSpPr/>
          <p:nvPr/>
        </p:nvSpPr>
        <p:spPr>
          <a:xfrm rot="10800000">
            <a:off x="6153888" y="4772635"/>
            <a:ext cx="849416" cy="1188132"/>
          </a:xfrm>
          <a:prstGeom prst="arc">
            <a:avLst>
              <a:gd name="adj1" fmla="val 5161742"/>
              <a:gd name="adj2" fmla="val 1638914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7622395" y="4705155"/>
            <a:ext cx="381642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PE_enable</a:t>
            </a:r>
            <a:endParaRPr lang="zh-TW" altLang="en-US" dirty="0"/>
          </a:p>
        </p:txBody>
      </p:sp>
      <p:cxnSp>
        <p:nvCxnSpPr>
          <p:cNvPr id="16" name="直線接點 15"/>
          <p:cNvCxnSpPr>
            <a:stCxn id="14" idx="0"/>
          </p:cNvCxnSpPr>
          <p:nvPr/>
        </p:nvCxnSpPr>
        <p:spPr>
          <a:xfrm>
            <a:off x="6537550" y="4775416"/>
            <a:ext cx="1077822" cy="1097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7782705" y="497518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8056176" y="497518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8361526" y="497518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1215772" y="4915413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8728069" y="4966892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270408" y="493581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639275" y="493581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五邊形 9"/>
          <p:cNvSpPr/>
          <p:nvPr/>
        </p:nvSpPr>
        <p:spPr>
          <a:xfrm flipH="1">
            <a:off x="5549590" y="5733165"/>
            <a:ext cx="1149381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Need_s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72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Improve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5" y="1593670"/>
            <a:ext cx="10363826" cy="171567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由</a:t>
            </a:r>
            <a:r>
              <a:rPr lang="en-US" altLang="zh-TW" sz="2400" dirty="0"/>
              <a:t>Data Processor</a:t>
            </a:r>
            <a:r>
              <a:rPr lang="zh-TW" altLang="en-US" sz="2400" dirty="0"/>
              <a:t> 自行計算要傳甚麼資料給</a:t>
            </a:r>
            <a:r>
              <a:rPr lang="en-US" altLang="zh-TW" sz="2400" dirty="0"/>
              <a:t>PE controller</a:t>
            </a:r>
          </a:p>
          <a:p>
            <a:pPr lvl="1"/>
            <a:r>
              <a:rPr lang="zh-TW" altLang="en-US" sz="2000" dirty="0"/>
              <a:t>第一個 </a:t>
            </a:r>
            <a:r>
              <a:rPr lang="en-US" altLang="zh-TW" sz="2000" dirty="0"/>
              <a:t>PE</a:t>
            </a:r>
            <a:r>
              <a:rPr lang="zh-TW" altLang="en-US" sz="2000" dirty="0"/>
              <a:t> </a:t>
            </a:r>
            <a:r>
              <a:rPr lang="en-US" altLang="zh-TW" sz="2000" dirty="0"/>
              <a:t>element</a:t>
            </a:r>
            <a:r>
              <a:rPr lang="zh-TW" altLang="en-US" sz="2000" dirty="0"/>
              <a:t>的控制訊號也由</a:t>
            </a:r>
            <a:r>
              <a:rPr lang="en-US" altLang="zh-TW" sz="2000" dirty="0"/>
              <a:t>Data Processor</a:t>
            </a:r>
            <a:r>
              <a:rPr lang="zh-TW" altLang="en-US" sz="2000" dirty="0"/>
              <a:t>給</a:t>
            </a:r>
            <a:endParaRPr lang="en-US" altLang="zh-TW" sz="2000" dirty="0"/>
          </a:p>
          <a:p>
            <a:pPr lvl="1"/>
            <a:r>
              <a:rPr lang="en-US" altLang="zh-TW" sz="2000" dirty="0"/>
              <a:t>PE</a:t>
            </a:r>
            <a:r>
              <a:rPr lang="zh-TW" altLang="en-US" sz="2000" dirty="0"/>
              <a:t> </a:t>
            </a:r>
            <a:r>
              <a:rPr lang="en-US" altLang="zh-TW" sz="2000" dirty="0"/>
              <a:t>Controller </a:t>
            </a:r>
            <a:r>
              <a:rPr lang="zh-TW" altLang="en-US" sz="2000" dirty="0"/>
              <a:t>藉由</a:t>
            </a:r>
            <a:r>
              <a:rPr lang="en-US" altLang="zh-TW" sz="2000" dirty="0"/>
              <a:t>Data Processor</a:t>
            </a:r>
            <a:r>
              <a:rPr lang="zh-TW" altLang="en-US" sz="2000" dirty="0"/>
              <a:t>給出的訊號算出之後其他</a:t>
            </a:r>
            <a:r>
              <a:rPr lang="en-US" altLang="zh-TW" sz="2000" dirty="0"/>
              <a:t>element</a:t>
            </a:r>
            <a:r>
              <a:rPr lang="zh-TW" altLang="en-US" sz="2000" dirty="0"/>
              <a:t>的控制</a:t>
            </a:r>
            <a:r>
              <a:rPr lang="zh-TW" altLang="en-US" sz="2000" dirty="0" smtClean="0"/>
              <a:t>訊號</a:t>
            </a:r>
            <a:endParaRPr lang="zh-TW" altLang="en-US" sz="2000" dirty="0"/>
          </a:p>
        </p:txBody>
      </p:sp>
      <p:sp>
        <p:nvSpPr>
          <p:cNvPr id="4" name="圓角矩形 3"/>
          <p:cNvSpPr/>
          <p:nvPr/>
        </p:nvSpPr>
        <p:spPr>
          <a:xfrm>
            <a:off x="333772" y="3812704"/>
            <a:ext cx="4176464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Data Processor</a:t>
            </a:r>
            <a:endParaRPr lang="zh-TW" altLang="en-US" dirty="0"/>
          </a:p>
        </p:txBody>
      </p:sp>
      <p:sp>
        <p:nvSpPr>
          <p:cNvPr id="5" name="五邊形 4"/>
          <p:cNvSpPr/>
          <p:nvPr/>
        </p:nvSpPr>
        <p:spPr>
          <a:xfrm>
            <a:off x="2882421" y="5610128"/>
            <a:ext cx="1326256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o_s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158308" y="3812704"/>
            <a:ext cx="6480720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PE Controller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246540" y="5790148"/>
            <a:ext cx="417646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PE Array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692563" y="4173252"/>
            <a:ext cx="803697" cy="7437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5" idx="3"/>
            <a:endCxn id="8" idx="2"/>
          </p:cNvCxnSpPr>
          <p:nvPr/>
        </p:nvCxnSpPr>
        <p:spPr>
          <a:xfrm>
            <a:off x="4324324" y="4545124"/>
            <a:ext cx="13682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7613603" y="4441386"/>
            <a:ext cx="381642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PE_enable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6528758" y="4511647"/>
            <a:ext cx="1077822" cy="1097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773913" y="471141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047384" y="471141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352734" y="471141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1206980" y="4651644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8719277" y="4703123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0261616" y="467204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0630483" y="467204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五邊形 18"/>
          <p:cNvSpPr/>
          <p:nvPr/>
        </p:nvSpPr>
        <p:spPr>
          <a:xfrm>
            <a:off x="2833641" y="4363017"/>
            <a:ext cx="1500112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o_enable_0</a:t>
            </a:r>
            <a:endParaRPr lang="zh-TW" altLang="en-US" dirty="0"/>
          </a:p>
        </p:txBody>
      </p:sp>
      <p:cxnSp>
        <p:nvCxnSpPr>
          <p:cNvPr id="20" name="直線接點 19"/>
          <p:cNvCxnSpPr>
            <a:stCxn id="19" idx="3"/>
          </p:cNvCxnSpPr>
          <p:nvPr/>
        </p:nvCxnSpPr>
        <p:spPr>
          <a:xfrm>
            <a:off x="4333753" y="4543037"/>
            <a:ext cx="3190007" cy="13673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324324" y="5790148"/>
            <a:ext cx="2888553" cy="2311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816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Gate Level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0" y="5799322"/>
            <a:ext cx="2556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Credit :</a:t>
            </a:r>
            <a:endParaRPr lang="zh-TW" altLang="en-US" sz="4800" dirty="0"/>
          </a:p>
        </p:txBody>
      </p:sp>
      <p:pic>
        <p:nvPicPr>
          <p:cNvPr id="5122" name="Picture 2" descr="æä»¥è¬çå¤§é ­è²¼ç§ï¼æªæä¾ç¸çèªªæã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42" y="5890725"/>
            <a:ext cx="747717" cy="7477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內容版面配置區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64217024"/>
              </p:ext>
            </p:extLst>
          </p:nvPr>
        </p:nvGraphicFramePr>
        <p:xfrm>
          <a:off x="1060069" y="2653189"/>
          <a:ext cx="9635523" cy="2178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8412">
                  <a:extLst>
                    <a:ext uri="{9D8B030D-6E8A-4147-A177-3AD203B41FA5}">
                      <a16:colId xmlns:a16="http://schemas.microsoft.com/office/drawing/2014/main" val="1028127454"/>
                    </a:ext>
                  </a:extLst>
                </a:gridCol>
                <a:gridCol w="1348412">
                  <a:extLst>
                    <a:ext uri="{9D8B030D-6E8A-4147-A177-3AD203B41FA5}">
                      <a16:colId xmlns:a16="http://schemas.microsoft.com/office/drawing/2014/main" val="221503777"/>
                    </a:ext>
                  </a:extLst>
                </a:gridCol>
                <a:gridCol w="2528270">
                  <a:extLst>
                    <a:ext uri="{9D8B030D-6E8A-4147-A177-3AD203B41FA5}">
                      <a16:colId xmlns:a16="http://schemas.microsoft.com/office/drawing/2014/main" val="1124940691"/>
                    </a:ext>
                  </a:extLst>
                </a:gridCol>
                <a:gridCol w="1797883">
                  <a:extLst>
                    <a:ext uri="{9D8B030D-6E8A-4147-A177-3AD203B41FA5}">
                      <a16:colId xmlns:a16="http://schemas.microsoft.com/office/drawing/2014/main" val="34407470"/>
                    </a:ext>
                  </a:extLst>
                </a:gridCol>
                <a:gridCol w="2612546">
                  <a:extLst>
                    <a:ext uri="{9D8B030D-6E8A-4147-A177-3AD203B41FA5}">
                      <a16:colId xmlns:a16="http://schemas.microsoft.com/office/drawing/2014/main" val="274301202"/>
                    </a:ext>
                  </a:extLst>
                </a:gridCol>
              </a:tblGrid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cycle(ns)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area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>
                          <a:effectLst/>
                        </a:rPr>
                        <a:t>AT value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power(mW)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ratio(16384x1024)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7126050"/>
                  </a:ext>
                </a:extLst>
              </a:tr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3084412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30844123.61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32.1701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80.60024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847331"/>
                  </a:ext>
                </a:extLst>
              </a:tr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3143204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25145628.05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40.907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100.7503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8925972"/>
                  </a:ext>
                </a:extLst>
              </a:tr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3270118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19620708.62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57.5923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134.3337333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916324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3980965" y="1865489"/>
            <a:ext cx="423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Critical Path : PE element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371712" y="5059727"/>
            <a:ext cx="5069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Computer : Ubuntu 16.04 </a:t>
            </a:r>
          </a:p>
          <a:p>
            <a:pPr algn="ctr"/>
            <a:r>
              <a:rPr lang="en-US" altLang="zh-TW" sz="2400" dirty="0" smtClean="0"/>
              <a:t>with four Intel I5-6300HQ @ 2.30GHz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34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86" y="2662238"/>
            <a:ext cx="7496801" cy="17675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8454">
            <a:off x="499263" y="942931"/>
            <a:ext cx="4256774" cy="31925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2" r="15152"/>
          <a:stretch/>
        </p:blipFill>
        <p:spPr>
          <a:xfrm rot="1986868">
            <a:off x="8578131" y="3576576"/>
            <a:ext cx="3294537" cy="259199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95" y="1818577"/>
            <a:ext cx="4758267" cy="3568700"/>
          </a:xfrm>
        </p:spPr>
      </p:pic>
      <p:pic>
        <p:nvPicPr>
          <p:cNvPr id="1026" name="Picture 2" descr="ãsmith waterma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25" y="285974"/>
            <a:ext cx="5411450" cy="59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8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pic>
        <p:nvPicPr>
          <p:cNvPr id="2050" name="Picture 2" descr="ãde2_115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20"/>
          <a:stretch/>
        </p:blipFill>
        <p:spPr bwMode="auto">
          <a:xfrm>
            <a:off x="2673672" y="1453563"/>
            <a:ext cx="6549927" cy="51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404003" y="2956314"/>
            <a:ext cx="10971026" cy="1541456"/>
            <a:chOff x="394672" y="4366727"/>
            <a:chExt cx="10971026" cy="1541456"/>
          </a:xfrm>
        </p:grpSpPr>
        <p:pic>
          <p:nvPicPr>
            <p:cNvPr id="6" name="Picture 2" descr="ãde2_115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9" t="80070" r="21163" b="2757"/>
            <a:stretch/>
          </p:blipFill>
          <p:spPr bwMode="auto">
            <a:xfrm>
              <a:off x="394672" y="4366727"/>
              <a:ext cx="10971026" cy="1541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828589" y="5074647"/>
              <a:ext cx="1586829" cy="6811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415418" y="5092443"/>
              <a:ext cx="1446245" cy="66333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24965" y="5074647"/>
              <a:ext cx="1529596" cy="68113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7635" y="5074647"/>
              <a:ext cx="1547146" cy="6811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884781" y="5074647"/>
              <a:ext cx="849086" cy="681136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11507" y="4649622"/>
              <a:ext cx="9737357" cy="439613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59737" y="4606323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Match</a:t>
            </a:r>
            <a:endParaRPr lang="zh-TW" altLang="en-US" sz="3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304076" y="4607837"/>
            <a:ext cx="192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Mismatch</a:t>
            </a:r>
            <a:endParaRPr lang="zh-TW" altLang="en-US" sz="32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00507" y="4606322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Alpha</a:t>
            </a:r>
            <a:endParaRPr lang="zh-TW" altLang="en-US" sz="3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447309" y="4638895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Beta</a:t>
            </a:r>
            <a:endParaRPr lang="zh-TW" altLang="en-US" sz="3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793768" y="4368635"/>
            <a:ext cx="1046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LED</a:t>
            </a:r>
          </a:p>
          <a:p>
            <a:pPr algn="ctr"/>
            <a:r>
              <a:rPr lang="en-US" altLang="zh-TW" sz="3200" dirty="0" smtClean="0"/>
              <a:t>State</a:t>
            </a:r>
            <a:endParaRPr lang="zh-TW" altLang="en-US" sz="32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951878" y="4396236"/>
            <a:ext cx="704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 smtClean="0"/>
              <a:t>Rst</a:t>
            </a:r>
            <a:endParaRPr lang="zh-TW" altLang="en-US" sz="32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237900" y="4387036"/>
            <a:ext cx="704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Set</a:t>
            </a:r>
          </a:p>
          <a:p>
            <a:pPr algn="ctr"/>
            <a:r>
              <a:rPr lang="en-US" altLang="zh-TW" sz="3200" dirty="0"/>
              <a:t>T</a:t>
            </a:r>
            <a:endParaRPr lang="zh-TW" altLang="en-US" sz="32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359676" y="4431350"/>
            <a:ext cx="99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S</a:t>
            </a:r>
            <a:r>
              <a:rPr lang="en-US" altLang="zh-TW" sz="3200" dirty="0" smtClean="0"/>
              <a:t>tart</a:t>
            </a:r>
            <a:endParaRPr lang="zh-TW" altLang="en-US" sz="3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9059" y="2354872"/>
            <a:ext cx="1212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Result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30" y="1593670"/>
            <a:ext cx="8175139" cy="4598514"/>
          </a:xfrm>
        </p:spPr>
      </p:pic>
    </p:spTree>
    <p:extLst>
      <p:ext uri="{BB962C8B-B14F-4D97-AF65-F5344CB8AC3E}">
        <p14:creationId xmlns:p14="http://schemas.microsoft.com/office/powerpoint/2010/main" val="32254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950720"/>
            <a:ext cx="10363826" cy="4573172"/>
          </a:xfrm>
        </p:spPr>
        <p:txBody>
          <a:bodyPr>
            <a:normAutofit/>
          </a:bodyPr>
          <a:lstStyle/>
          <a:p>
            <a:r>
              <a:rPr lang="en-US" altLang="zh-TW" cap="none" dirty="0" err="1" smtClean="0"/>
              <a:t>FPGAWrapper</a:t>
            </a:r>
            <a:endParaRPr lang="en-US" altLang="zh-TW" cap="none" dirty="0" smtClean="0"/>
          </a:p>
          <a:p>
            <a:pPr lvl="1"/>
            <a:r>
              <a:rPr lang="en-US" altLang="zh-TW" cap="none" dirty="0" smtClean="0"/>
              <a:t>Store the sequences on </a:t>
            </a:r>
            <a:r>
              <a:rPr lang="en-US" altLang="zh-TW" cap="none" dirty="0" smtClean="0"/>
              <a:t>FPGA to give </a:t>
            </a:r>
            <a:r>
              <a:rPr lang="en-US" altLang="zh-TW" cap="none" dirty="0" smtClean="0"/>
              <a:t>data to origin top </a:t>
            </a:r>
            <a:r>
              <a:rPr lang="en-US" altLang="zh-TW" cap="none" dirty="0" smtClean="0"/>
              <a:t>module.</a:t>
            </a:r>
            <a:endParaRPr lang="en-US" altLang="zh-TW" cap="none" dirty="0" smtClean="0"/>
          </a:p>
          <a:p>
            <a:pPr lvl="1"/>
            <a:r>
              <a:rPr lang="en-US" altLang="zh-TW" cap="none" dirty="0" smtClean="0"/>
              <a:t>Aware of the delay of input </a:t>
            </a:r>
            <a:r>
              <a:rPr lang="en-US" altLang="zh-TW" cap="none" dirty="0" smtClean="0"/>
              <a:t>buffer.</a:t>
            </a:r>
            <a:endParaRPr lang="en-US" altLang="zh-TW" cap="none" dirty="0" smtClean="0"/>
          </a:p>
          <a:p>
            <a:r>
              <a:rPr lang="en-US" altLang="zh-TW" cap="none" dirty="0" err="1" smtClean="0"/>
              <a:t>SystemVerilog</a:t>
            </a:r>
            <a:r>
              <a:rPr lang="en-US" altLang="zh-TW" cap="none" dirty="0" smtClean="0"/>
              <a:t> </a:t>
            </a:r>
            <a:r>
              <a:rPr lang="en-US" altLang="zh-TW" cap="none" dirty="0" err="1" smtClean="0"/>
              <a:t>v.s</a:t>
            </a:r>
            <a:r>
              <a:rPr lang="en-US" altLang="zh-TW" cap="none" dirty="0" smtClean="0"/>
              <a:t>. Verilog</a:t>
            </a:r>
          </a:p>
          <a:p>
            <a:pPr lvl="1"/>
            <a:r>
              <a:rPr lang="en-US" altLang="zh-TW" cap="none" dirty="0" smtClean="0"/>
              <a:t>Give a name to for </a:t>
            </a:r>
            <a:r>
              <a:rPr lang="en-US" altLang="zh-TW" cap="none" dirty="0" smtClean="0"/>
              <a:t>loop.</a:t>
            </a:r>
          </a:p>
          <a:p>
            <a:r>
              <a:rPr lang="en-US" altLang="zh-TW" cap="none" dirty="0" smtClean="0"/>
              <a:t>Can’t use sram_1024x8_t13.v</a:t>
            </a:r>
          </a:p>
          <a:p>
            <a:pPr lvl="1"/>
            <a:r>
              <a:rPr lang="en-US" altLang="zh-TW" cap="none" dirty="0" smtClean="0"/>
              <a:t>Use simple RTL </a:t>
            </a:r>
            <a:r>
              <a:rPr lang="en-US" altLang="zh-TW" cap="none" dirty="0" err="1" smtClean="0"/>
              <a:t>sram</a:t>
            </a:r>
            <a:r>
              <a:rPr lang="en-US" altLang="zh-TW" cap="none" dirty="0" smtClean="0"/>
              <a:t>.</a:t>
            </a:r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437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小水滴</Template>
  <TotalTime>455</TotalTime>
  <Words>556</Words>
  <Application>Microsoft Office PowerPoint</Application>
  <PresentationFormat>寬螢幕</PresentationFormat>
  <Paragraphs>214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微軟正黑體</vt:lpstr>
      <vt:lpstr>新細明體</vt:lpstr>
      <vt:lpstr>Arial</vt:lpstr>
      <vt:lpstr>Calibri</vt:lpstr>
      <vt:lpstr>Tw Cen MT</vt:lpstr>
      <vt:lpstr>小水滴</vt:lpstr>
      <vt:lpstr>專題研究進度報告</vt:lpstr>
      <vt:lpstr>User Guide</vt:lpstr>
      <vt:lpstr>Input Type</vt:lpstr>
      <vt:lpstr>Recap.</vt:lpstr>
      <vt:lpstr>Improve</vt:lpstr>
      <vt:lpstr>Gate Level</vt:lpstr>
      <vt:lpstr>PowerPoint 簡報</vt:lpstr>
      <vt:lpstr>FPGA</vt:lpstr>
      <vt:lpstr>FPGA</vt:lpstr>
      <vt:lpstr>FPGA</vt:lpstr>
      <vt:lpstr>FPGA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專題研究進度報告</dc:title>
  <dc:creator>承德 林</dc:creator>
  <cp:lastModifiedBy>承德 林</cp:lastModifiedBy>
  <cp:revision>43</cp:revision>
  <dcterms:created xsi:type="dcterms:W3CDTF">2019-06-26T19:23:29Z</dcterms:created>
  <dcterms:modified xsi:type="dcterms:W3CDTF">2019-06-27T03:20:23Z</dcterms:modified>
</cp:coreProperties>
</file>